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74" r:id="rId2"/>
    <p:sldId id="275" r:id="rId3"/>
    <p:sldId id="276" r:id="rId4"/>
    <p:sldId id="278" r:id="rId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6ECC"/>
    <a:srgbClr val="31C684"/>
    <a:srgbClr val="679EEE"/>
    <a:srgbClr val="EC6F52"/>
    <a:srgbClr val="F1EB2D"/>
    <a:srgbClr val="1086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41"/>
    <p:restoredTop sz="94573"/>
  </p:normalViewPr>
  <p:slideViewPr>
    <p:cSldViewPr snapToGrid="0">
      <p:cViewPr varScale="1">
        <p:scale>
          <a:sx n="114" d="100"/>
          <a:sy n="114" d="100"/>
        </p:scale>
        <p:origin x="176" y="1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E59E5-070D-7F4A-B3F2-BB50543284D4}" type="datetimeFigureOut">
              <a:rPr lang="fr-FR" smtClean="0"/>
              <a:t>04/09/2024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3E1149-0E71-F343-BA95-872249EF4D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6222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E1149-0E71-F343-BA95-872249EF4D4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3762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F5684-0EF1-FC60-01B6-CC928D11F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EB48501-DEBA-5B5D-081E-701B9E4DD4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E8632F8-E2AE-2BAA-03CB-D35C7A28EC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C88CFA5-4D35-F44C-FA3A-59EA8E298E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E1149-0E71-F343-BA95-872249EF4D4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2294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E20AB-CA7E-B23D-3E61-EEA107B93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2A87625-B94B-F521-727B-52782F7D03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6F34756-426F-C272-010C-911DE00E2C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0933C82-EB33-9EDB-F125-0FC4941D1F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E1149-0E71-F343-BA95-872249EF4D4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2188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9968C-75C9-C268-C447-7C7090D35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F68663B-18DE-9B04-CDAE-16DE4CF7E4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75132CF-38C9-77E8-2F3A-0B71C9223B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CAC901-D268-C0F6-3B2C-CD22461416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E1149-0E71-F343-BA95-872249EF4D4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2167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38B7C2-08E8-F42A-5BE9-A45279ECE5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7734D08-F8C8-73D8-F1D4-FD6BBE8BF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4A55FF-F13C-77DC-A427-DC93B90CE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6237-D99B-E146-95F4-0FE6E87491C0}" type="datetimeFigureOut">
              <a:rPr lang="fr-FR" smtClean="0"/>
              <a:t>04/09/2024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33157A-8572-C09F-4A4D-1D19CA8FF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D542DB-B750-FFE0-E59C-4844E781C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C1CF-D897-7C4E-81FB-76EB00907C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9520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11C6BD-5A9D-0081-68BC-4BCE98176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BD9884C-A24A-C85B-A6F9-669237840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B4CA7C-6C7C-B317-6399-5E8F259EF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6237-D99B-E146-95F4-0FE6E87491C0}" type="datetimeFigureOut">
              <a:rPr lang="fr-FR" smtClean="0"/>
              <a:t>04/09/2024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31A30C-C857-042D-EB0D-EFA277591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AB467F-0E57-2D6A-7E28-D07ECD02E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C1CF-D897-7C4E-81FB-76EB00907C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27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33D8451-D8D9-BA35-4346-28FCCE7036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B0F2432-6488-4BB9-7086-ACA11A4B72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49CFFA-0107-E993-3BE8-0A1C41009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6237-D99B-E146-95F4-0FE6E87491C0}" type="datetimeFigureOut">
              <a:rPr lang="fr-FR" smtClean="0"/>
              <a:t>04/09/2024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A5DEA9-BC46-4A37-43B3-9FE7A9B6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4FA430-86FB-B58D-466A-8FB523ADC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C1CF-D897-7C4E-81FB-76EB00907C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4924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2E285C-1130-CC85-F29B-59D7A397D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3149BD-815E-AA62-F9C4-1F0EA0DA92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138B99-7B8A-4477-31B7-CB750F446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6237-D99B-E146-95F4-0FE6E87491C0}" type="datetimeFigureOut">
              <a:rPr lang="fr-FR" smtClean="0"/>
              <a:t>04/09/2024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D8282E-FF9F-DD60-9B11-7355D3854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A721BB-0D2D-9D84-795C-3B657048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C1CF-D897-7C4E-81FB-76EB00907C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6441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CA5D57-5816-384D-8406-654FC390C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9F4CEC0-042B-D0ED-9FEF-AA037BB7C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B4ACFE-6CFA-DE8C-9339-087F748AA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6237-D99B-E146-95F4-0FE6E87491C0}" type="datetimeFigureOut">
              <a:rPr lang="fr-FR" smtClean="0"/>
              <a:t>04/09/2024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92DD58-F994-E9B1-8C19-D10B6D3B3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6999BF-87EE-C29A-491D-4B390B18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C1CF-D897-7C4E-81FB-76EB00907C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1095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1B0549-C292-3E43-FC9E-54B38BBEC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BBE18B-71C7-4131-09DE-040A03BDB6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6635B3B-4780-E5A1-89F1-362A9F504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92C0B2B-DAD2-E91E-80EF-5F1FE2E5F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6237-D99B-E146-95F4-0FE6E87491C0}" type="datetimeFigureOut">
              <a:rPr lang="fr-FR" smtClean="0"/>
              <a:t>04/09/2024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0AC9994-9167-DEFC-4545-FDA1C7A78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6390EE-48E0-05BC-3540-EB68F5A38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C1CF-D897-7C4E-81FB-76EB00907C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2175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0EF5D2-E138-4769-3CEB-B3AF4FEC4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55FE9C-B41A-F41C-EC4A-797281CE6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BBED93E-D290-F983-57B1-88F7F9A92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CECFBCE-3DA4-92EB-F48D-346A931C76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036E6A0-2493-2154-C825-DE8FB1118C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2C47DDF-5822-6CE5-94C0-2759DF9D5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6237-D99B-E146-95F4-0FE6E87491C0}" type="datetimeFigureOut">
              <a:rPr lang="fr-FR" smtClean="0"/>
              <a:t>04/09/2024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03B41E7-F111-1104-4675-E6ECCA719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EDA494E-243D-72D6-B94F-A51EEB4BD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C1CF-D897-7C4E-81FB-76EB00907C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2920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33F1F2-B940-CE16-CDD0-D79626D90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F27DEA4-F731-F075-4029-8943C074A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6237-D99B-E146-95F4-0FE6E87491C0}" type="datetimeFigureOut">
              <a:rPr lang="fr-FR" smtClean="0"/>
              <a:t>04/09/2024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A709863-57A3-B1D9-AC4F-2374BACD3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83E6A27-9547-3AB8-3738-6B556B8BC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C1CF-D897-7C4E-81FB-76EB00907C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9485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7C51DCC-15C1-9511-3B3B-361A0B435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6237-D99B-E146-95F4-0FE6E87491C0}" type="datetimeFigureOut">
              <a:rPr lang="fr-FR" smtClean="0"/>
              <a:t>04/09/2024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7071771-87A7-0AE9-3CB1-7C8B1CFB3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B326451-14C1-C397-E632-7B86777A8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C1CF-D897-7C4E-81FB-76EB00907C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4222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97C747-5519-99E2-D348-C5D2479EA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BA43E7-F06C-67A0-EEA4-BB0CAB65A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85C7FCF-3ADF-FAF8-C645-0467E2508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EF3241F-B204-58A9-5CA7-A4F66E264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6237-D99B-E146-95F4-0FE6E87491C0}" type="datetimeFigureOut">
              <a:rPr lang="fr-FR" smtClean="0"/>
              <a:t>04/09/2024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67D42D4-0946-8AB5-8281-685FA5D18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236A1F9-EDB7-820B-6520-31559800A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C1CF-D897-7C4E-81FB-76EB00907C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5465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35AC6D-40A1-DC10-ADA8-37AAE36F7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A8AF943-B08A-1F1B-CE19-B6F0016065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7C4A41E-0D5C-2A62-E8C3-9CE9B75294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1AD5DA-3AB8-0D8C-5853-88262AE1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86237-D99B-E146-95F4-0FE6E87491C0}" type="datetimeFigureOut">
              <a:rPr lang="fr-FR" smtClean="0"/>
              <a:t>04/09/2024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63F6EFA-7D71-E8CB-A584-A91BA6412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2912E50-32A3-7454-0120-9AFEA7411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C1CF-D897-7C4E-81FB-76EB00907C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4789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AEBC231-23E2-7D24-53EE-DF245D2F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FB0054-7216-6D15-2251-FAD598CA7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EEDDBF-60E3-C2A5-BC70-B812395ACF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B86237-D99B-E146-95F4-0FE6E87491C0}" type="datetimeFigureOut">
              <a:rPr lang="fr-FR" smtClean="0"/>
              <a:t>04/09/2024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90DEF3-19B3-0464-568A-A01F005C56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98AD4C-F8CE-46BB-2462-DA7D4A5E3B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BDC1CF-D897-7C4E-81FB-76EB00907C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166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31F1F2A-68A4-93D4-A48B-54B5EA9AE293}"/>
              </a:ext>
            </a:extLst>
          </p:cNvPr>
          <p:cNvSpPr txBox="1"/>
          <p:nvPr/>
        </p:nvSpPr>
        <p:spPr>
          <a:xfrm>
            <a:off x="323761" y="383337"/>
            <a:ext cx="46778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>
                <a:solidFill>
                  <a:srgbClr val="31C684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|</a:t>
            </a:r>
            <a:r>
              <a:rPr lang="fr-FR" sz="3000" b="1" dirty="0">
                <a:solidFill>
                  <a:srgbClr val="BD3819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 </a:t>
            </a:r>
            <a:r>
              <a:rPr lang="fr-FR" sz="3000" b="1" dirty="0">
                <a:solidFill>
                  <a:srgbClr val="3F3F3F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23. Tout savoir sur l’Etat</a:t>
            </a:r>
            <a:endParaRPr lang="fr-FR" sz="3000" b="1" dirty="0">
              <a:solidFill>
                <a:srgbClr val="1766CF"/>
              </a:solidFill>
              <a:latin typeface="CircularXX TT" panose="02010504010101010104" pitchFamily="2" charset="77"/>
              <a:cs typeface="CircularXX TT" panose="02010504010101010104" pitchFamily="2" charset="77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E14E154-509B-1C66-0303-D794AEDAFEF2}"/>
              </a:ext>
            </a:extLst>
          </p:cNvPr>
          <p:cNvSpPr txBox="1"/>
          <p:nvPr/>
        </p:nvSpPr>
        <p:spPr>
          <a:xfrm>
            <a:off x="335409" y="963404"/>
            <a:ext cx="4142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31C684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Un terme récurrent, mais parfois flou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F153279-CDAA-16F0-B3AB-4C03D1A91C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7456" y="180536"/>
            <a:ext cx="951117" cy="13409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FEB490E-FCF6-3590-0E73-EC4A9B62CE2E}"/>
              </a:ext>
            </a:extLst>
          </p:cNvPr>
          <p:cNvSpPr/>
          <p:nvPr/>
        </p:nvSpPr>
        <p:spPr>
          <a:xfrm>
            <a:off x="0" y="6753974"/>
            <a:ext cx="12192000" cy="114300"/>
          </a:xfrm>
          <a:prstGeom prst="rect">
            <a:avLst/>
          </a:prstGeom>
          <a:solidFill>
            <a:srgbClr val="31C6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A2FEC9F-E32A-80FA-83E3-436A4175E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960" y="1492327"/>
            <a:ext cx="8871653" cy="492099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B33DA4D-21B8-2691-5BD4-15E7E75684E5}"/>
              </a:ext>
            </a:extLst>
          </p:cNvPr>
          <p:cNvSpPr txBox="1"/>
          <p:nvPr/>
        </p:nvSpPr>
        <p:spPr>
          <a:xfrm>
            <a:off x="9460810" y="2308639"/>
            <a:ext cx="2244975" cy="2071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CH" b="0" i="0" dirty="0">
                <a:solidFill>
                  <a:srgbClr val="1F011C"/>
                </a:solidFill>
                <a:effectLst/>
                <a:latin typeface="CircularXX TT" panose="02010504010101010104" pitchFamily="2" charset="77"/>
                <a:cs typeface="CircularXX TT" panose="02010504010101010104" pitchFamily="2" charset="77"/>
              </a:rPr>
              <a:t>Le mot « État » vient du latin </a:t>
            </a:r>
            <a:r>
              <a:rPr lang="fr-CH" b="0" i="1" dirty="0" err="1">
                <a:solidFill>
                  <a:srgbClr val="1F011C"/>
                </a:solidFill>
                <a:effectLst/>
                <a:latin typeface="CircularXX TT" panose="02010504010101010104" pitchFamily="2" charset="77"/>
                <a:cs typeface="CircularXX TT" panose="02010504010101010104" pitchFamily="2" charset="77"/>
              </a:rPr>
              <a:t>stare</a:t>
            </a:r>
            <a:r>
              <a:rPr lang="fr-CH" b="0" i="0" dirty="0">
                <a:solidFill>
                  <a:srgbClr val="1F011C"/>
                </a:solidFill>
                <a:effectLst/>
                <a:latin typeface="CircularXX TT" panose="02010504010101010104" pitchFamily="2" charset="77"/>
                <a:cs typeface="CircularXX TT" panose="02010504010101010104" pitchFamily="2" charset="77"/>
              </a:rPr>
              <a:t>, qui renvoie à l’idée de stabilité et de permanence.</a:t>
            </a:r>
          </a:p>
          <a:p>
            <a:br>
              <a:rPr lang="fr-CH" dirty="0">
                <a:latin typeface="CircularXX TT" panose="02010504010101010104" pitchFamily="2" charset="77"/>
                <a:cs typeface="CircularXX TT" panose="02010504010101010104" pitchFamily="2" charset="77"/>
              </a:rPr>
            </a:br>
            <a:endParaRPr lang="fr-FR" dirty="0">
              <a:latin typeface="CircularXX TT" panose="02010504010101010104" pitchFamily="2" charset="77"/>
              <a:cs typeface="CircularXX TT" panose="02010504010101010104" pitchFamily="2" charset="77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EF41E2E-AD6D-49A5-580F-6EBAD01F740A}"/>
              </a:ext>
            </a:extLst>
          </p:cNvPr>
          <p:cNvSpPr txBox="1"/>
          <p:nvPr/>
        </p:nvSpPr>
        <p:spPr>
          <a:xfrm>
            <a:off x="9460810" y="4160753"/>
            <a:ext cx="26492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600" b="1" i="0" dirty="0">
                <a:solidFill>
                  <a:srgbClr val="12C2C9"/>
                </a:solidFill>
                <a:effectLst/>
                <a:latin typeface="CircularXX TT" panose="02010504010101010104" pitchFamily="2" charset="77"/>
                <a:cs typeface="CircularXX TT" panose="02010504010101010104" pitchFamily="2" charset="77"/>
              </a:rPr>
              <a:t>Remarque</a:t>
            </a:r>
            <a:br>
              <a:rPr lang="fr-CH" sz="1600" dirty="0">
                <a:latin typeface="CircularXX TT" panose="02010504010101010104" pitchFamily="2" charset="77"/>
                <a:cs typeface="CircularXX TT" panose="02010504010101010104" pitchFamily="2" charset="77"/>
              </a:rPr>
            </a:br>
            <a:r>
              <a:rPr lang="fr-CH" sz="1600" b="0" i="0" dirty="0">
                <a:solidFill>
                  <a:srgbClr val="12C2C9"/>
                </a:solidFill>
                <a:effectLst/>
                <a:latin typeface="CircularXX TT" panose="02010504010101010104" pitchFamily="2" charset="77"/>
                <a:cs typeface="CircularXX TT" panose="02010504010101010104" pitchFamily="2" charset="77"/>
              </a:rPr>
              <a:t>L’État dans ce sens politique s’écrit systématiquement avec une majuscule. Le mot « état » avec une minuscule n’a pas le même sens (exemple : un appareil en mauvais état).</a:t>
            </a:r>
            <a:endParaRPr lang="fr-FR" sz="1600" dirty="0">
              <a:latin typeface="CircularXX TT" panose="02010504010101010104" pitchFamily="2" charset="77"/>
              <a:cs typeface="CircularXX TT" panose="020105040101010101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28682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FD906-03CF-7CCF-008A-C5F43BA3C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4E65FCE-779B-CCC4-F97F-A2915A48A66E}"/>
              </a:ext>
            </a:extLst>
          </p:cNvPr>
          <p:cNvSpPr txBox="1"/>
          <p:nvPr/>
        </p:nvSpPr>
        <p:spPr>
          <a:xfrm>
            <a:off x="323761" y="383337"/>
            <a:ext cx="46778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>
                <a:solidFill>
                  <a:srgbClr val="31C684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|</a:t>
            </a:r>
            <a:r>
              <a:rPr lang="fr-FR" sz="3000" b="1" dirty="0">
                <a:solidFill>
                  <a:srgbClr val="BD3819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 </a:t>
            </a:r>
            <a:r>
              <a:rPr lang="fr-FR" sz="3000" b="1" dirty="0">
                <a:solidFill>
                  <a:srgbClr val="3F3F3F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23. Tout savoir sur l’Etat</a:t>
            </a:r>
            <a:endParaRPr lang="fr-FR" sz="3000" b="1" dirty="0">
              <a:solidFill>
                <a:srgbClr val="1766CF"/>
              </a:solidFill>
              <a:latin typeface="CircularXX TT" panose="02010504010101010104" pitchFamily="2" charset="77"/>
              <a:cs typeface="CircularXX TT" panose="02010504010101010104" pitchFamily="2" charset="77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48812FA-F0D7-D2F0-02AC-4CD2FB108A2A}"/>
              </a:ext>
            </a:extLst>
          </p:cNvPr>
          <p:cNvSpPr txBox="1"/>
          <p:nvPr/>
        </p:nvSpPr>
        <p:spPr>
          <a:xfrm>
            <a:off x="335409" y="963404"/>
            <a:ext cx="3167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31C684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Les 3 composantes de l’Etat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3C964EC-0BA8-CD02-3ED6-C0ED2B1A11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7456" y="180536"/>
            <a:ext cx="951117" cy="13409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25A1C6-2191-F7CC-37B0-847D2B9F8F6B}"/>
              </a:ext>
            </a:extLst>
          </p:cNvPr>
          <p:cNvSpPr/>
          <p:nvPr/>
        </p:nvSpPr>
        <p:spPr>
          <a:xfrm>
            <a:off x="0" y="6753974"/>
            <a:ext cx="12192000" cy="114300"/>
          </a:xfrm>
          <a:prstGeom prst="rect">
            <a:avLst/>
          </a:prstGeom>
          <a:solidFill>
            <a:srgbClr val="31C6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F164E4D-E7F8-E933-3AE0-1D745A78B734}"/>
              </a:ext>
            </a:extLst>
          </p:cNvPr>
          <p:cNvSpPr txBox="1"/>
          <p:nvPr/>
        </p:nvSpPr>
        <p:spPr>
          <a:xfrm>
            <a:off x="9201904" y="2241056"/>
            <a:ext cx="290601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b="1" i="0" dirty="0">
                <a:solidFill>
                  <a:srgbClr val="1F011C"/>
                </a:solidFill>
                <a:effectLst/>
                <a:latin typeface="CircularXX TT" panose="02010504010101010104" pitchFamily="2" charset="77"/>
                <a:cs typeface="CircularXX TT" panose="02010504010101010104" pitchFamily="2" charset="77"/>
              </a:rPr>
              <a:t>L’État</a:t>
            </a:r>
            <a:r>
              <a:rPr lang="fr-CH" b="0" i="0" dirty="0">
                <a:solidFill>
                  <a:srgbClr val="1F011C"/>
                </a:solidFill>
                <a:effectLst/>
                <a:latin typeface="CircularXX TT" panose="02010504010101010104" pitchFamily="2" charset="77"/>
                <a:cs typeface="CircularXX TT" panose="02010504010101010104" pitchFamily="2" charset="77"/>
              </a:rPr>
              <a:t> se définit comme </a:t>
            </a:r>
            <a:r>
              <a:rPr lang="fr-CH" dirty="0">
                <a:solidFill>
                  <a:srgbClr val="1F011C"/>
                </a:solidFill>
                <a:effectLst/>
                <a:highlight>
                  <a:srgbClr val="F1EB2D"/>
                </a:highlight>
                <a:latin typeface="CircularXX TT" panose="02010504010101010104" pitchFamily="2" charset="77"/>
                <a:cs typeface="CircularXX TT" panose="02010504010101010104" pitchFamily="2" charset="77"/>
              </a:rPr>
              <a:t>l’ensemble des personnes </a:t>
            </a:r>
            <a:r>
              <a:rPr lang="fr-CH" b="0" i="0" dirty="0">
                <a:solidFill>
                  <a:srgbClr val="1F011C"/>
                </a:solidFill>
                <a:effectLst/>
                <a:latin typeface="CircularXX TT" panose="02010504010101010104" pitchFamily="2" charset="77"/>
                <a:cs typeface="CircularXX TT" panose="02010504010101010104" pitchFamily="2" charset="77"/>
              </a:rPr>
              <a:t>résidant </a:t>
            </a:r>
            <a:r>
              <a:rPr lang="fr-CH" b="0" i="0" dirty="0">
                <a:solidFill>
                  <a:srgbClr val="1F011C"/>
                </a:solidFill>
                <a:effectLst/>
                <a:highlight>
                  <a:srgbClr val="679EEE"/>
                </a:highlight>
                <a:latin typeface="CircularXX TT" panose="02010504010101010104" pitchFamily="2" charset="77"/>
                <a:cs typeface="CircularXX TT" panose="02010504010101010104" pitchFamily="2" charset="77"/>
              </a:rPr>
              <a:t>sur un territoire limité par des frontières</a:t>
            </a:r>
            <a:r>
              <a:rPr lang="fr-CH" b="0" i="0" dirty="0">
                <a:solidFill>
                  <a:srgbClr val="1F011C"/>
                </a:solidFill>
                <a:effectLst/>
                <a:latin typeface="CircularXX TT" panose="02010504010101010104" pitchFamily="2" charset="77"/>
                <a:cs typeface="CircularXX TT" panose="02010504010101010104" pitchFamily="2" charset="77"/>
              </a:rPr>
              <a:t> sur lequel s’appliquent des </a:t>
            </a:r>
            <a:r>
              <a:rPr lang="fr-CH" b="0" i="0" dirty="0">
                <a:solidFill>
                  <a:srgbClr val="1F011C"/>
                </a:solidFill>
                <a:effectLst/>
                <a:highlight>
                  <a:srgbClr val="EC6F52"/>
                </a:highlight>
                <a:latin typeface="CircularXX TT" panose="02010504010101010104" pitchFamily="2" charset="77"/>
                <a:cs typeface="CircularXX TT" panose="02010504010101010104" pitchFamily="2" charset="77"/>
              </a:rPr>
              <a:t>lois et un mode de gouvernement.</a:t>
            </a:r>
            <a:endParaRPr lang="fr-FR" dirty="0">
              <a:highlight>
                <a:srgbClr val="EC6F52"/>
              </a:highlight>
              <a:latin typeface="CircularXX TT" panose="02010504010101010104" pitchFamily="2" charset="77"/>
              <a:cs typeface="CircularXX TT" panose="02010504010101010104" pitchFamily="2" charset="77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83E0A99-5C6A-B826-FED1-A85D182E2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82" y="1583264"/>
            <a:ext cx="8626366" cy="477530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1B85C43-BA31-7B9B-4857-87CC3509B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982" y="1569138"/>
            <a:ext cx="8626364" cy="477530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26F2D9E-D8C4-A7AC-5FA9-0B0021926C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980" y="1562074"/>
            <a:ext cx="8626364" cy="477530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E993CD3-A846-3989-83EE-E71F9DFF7D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982" y="1576201"/>
            <a:ext cx="8626366" cy="477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5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21C4F-BA22-F22E-986B-598E6677A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9F73008-877F-83DD-76A2-1CC776C5E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31" y="1496665"/>
            <a:ext cx="8878614" cy="491494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931B15C-E5AD-09D4-6B5E-F84027B7B23E}"/>
              </a:ext>
            </a:extLst>
          </p:cNvPr>
          <p:cNvSpPr txBox="1"/>
          <p:nvPr/>
        </p:nvSpPr>
        <p:spPr>
          <a:xfrm>
            <a:off x="323761" y="383337"/>
            <a:ext cx="46778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>
                <a:solidFill>
                  <a:srgbClr val="31C684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|</a:t>
            </a:r>
            <a:r>
              <a:rPr lang="fr-FR" sz="3000" b="1" dirty="0">
                <a:solidFill>
                  <a:srgbClr val="BD3819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 </a:t>
            </a:r>
            <a:r>
              <a:rPr lang="fr-FR" sz="3000" b="1" dirty="0">
                <a:solidFill>
                  <a:srgbClr val="3F3F3F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23. Tout savoir sur l’Etat</a:t>
            </a:r>
            <a:endParaRPr lang="fr-FR" sz="3000" b="1" dirty="0">
              <a:solidFill>
                <a:srgbClr val="1766CF"/>
              </a:solidFill>
              <a:latin typeface="CircularXX TT" panose="02010504010101010104" pitchFamily="2" charset="77"/>
              <a:cs typeface="CircularXX TT" panose="02010504010101010104" pitchFamily="2" charset="77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DA490A1-B9BA-C879-CD36-7232D95328C1}"/>
              </a:ext>
            </a:extLst>
          </p:cNvPr>
          <p:cNvSpPr txBox="1"/>
          <p:nvPr/>
        </p:nvSpPr>
        <p:spPr>
          <a:xfrm>
            <a:off x="335409" y="963404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31C684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Différence entre pays et Etat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1B7FB21-80DE-2C66-4E04-8C251780A4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47456" y="180536"/>
            <a:ext cx="951117" cy="13409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52F8333-FD2F-BFAD-4909-8E71E544FFB5}"/>
              </a:ext>
            </a:extLst>
          </p:cNvPr>
          <p:cNvSpPr/>
          <p:nvPr/>
        </p:nvSpPr>
        <p:spPr>
          <a:xfrm>
            <a:off x="0" y="6753974"/>
            <a:ext cx="12192000" cy="114300"/>
          </a:xfrm>
          <a:prstGeom prst="rect">
            <a:avLst/>
          </a:prstGeom>
          <a:solidFill>
            <a:srgbClr val="31C6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5D954D1-6EE4-403A-798D-F68D85097A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532" y="1496665"/>
            <a:ext cx="8878613" cy="491494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996C41F-4636-D3FB-0899-D412A9FB2C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531" y="1496665"/>
            <a:ext cx="8878614" cy="491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22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C415C-DE82-9311-1810-F5F742EA6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lipse 9">
            <a:extLst>
              <a:ext uri="{FF2B5EF4-FFF2-40B4-BE49-F238E27FC236}">
                <a16:creationId xmlns:a16="http://schemas.microsoft.com/office/drawing/2014/main" id="{B5159ECC-BA99-5ADC-996C-8012BC3630C5}"/>
              </a:ext>
            </a:extLst>
          </p:cNvPr>
          <p:cNvSpPr/>
          <p:nvPr/>
        </p:nvSpPr>
        <p:spPr>
          <a:xfrm>
            <a:off x="4061236" y="1494037"/>
            <a:ext cx="4307893" cy="4307893"/>
          </a:xfrm>
          <a:prstGeom prst="ellipse">
            <a:avLst/>
          </a:prstGeom>
          <a:solidFill>
            <a:srgbClr val="D86ECC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2328A3B-ABA7-A4D7-CB0B-53FA6568DEA8}"/>
              </a:ext>
            </a:extLst>
          </p:cNvPr>
          <p:cNvSpPr/>
          <p:nvPr/>
        </p:nvSpPr>
        <p:spPr>
          <a:xfrm>
            <a:off x="6844604" y="1494036"/>
            <a:ext cx="4307893" cy="4307893"/>
          </a:xfrm>
          <a:prstGeom prst="ellipse">
            <a:avLst/>
          </a:prstGeom>
          <a:solidFill>
            <a:srgbClr val="31C684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3D82B47-DAA7-CA0D-A9BC-9A5EE34FCC26}"/>
              </a:ext>
            </a:extLst>
          </p:cNvPr>
          <p:cNvSpPr txBox="1"/>
          <p:nvPr/>
        </p:nvSpPr>
        <p:spPr>
          <a:xfrm>
            <a:off x="323761" y="383337"/>
            <a:ext cx="46778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>
                <a:solidFill>
                  <a:srgbClr val="31C684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|</a:t>
            </a:r>
            <a:r>
              <a:rPr lang="fr-FR" sz="3000" b="1" dirty="0">
                <a:solidFill>
                  <a:srgbClr val="BD3819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 </a:t>
            </a:r>
            <a:r>
              <a:rPr lang="fr-FR" sz="3000" b="1" dirty="0">
                <a:solidFill>
                  <a:srgbClr val="3F3F3F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23. Tout savoir sur l’Etat</a:t>
            </a:r>
            <a:endParaRPr lang="fr-FR" sz="3000" b="1" dirty="0">
              <a:solidFill>
                <a:srgbClr val="1766CF"/>
              </a:solidFill>
              <a:latin typeface="CircularXX TT" panose="02010504010101010104" pitchFamily="2" charset="77"/>
              <a:cs typeface="CircularXX TT" panose="02010504010101010104" pitchFamily="2" charset="77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23E002F-1D89-E6F9-5238-6E41B04BEA86}"/>
              </a:ext>
            </a:extLst>
          </p:cNvPr>
          <p:cNvSpPr txBox="1"/>
          <p:nvPr/>
        </p:nvSpPr>
        <p:spPr>
          <a:xfrm>
            <a:off x="335409" y="963404"/>
            <a:ext cx="3637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31C684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Reconnaissance et souveraineté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965A0A0-8FC7-AD86-6288-619E184210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7456" y="180536"/>
            <a:ext cx="951117" cy="13409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AAE9FAD-189C-79DA-396F-76D95A67CC13}"/>
              </a:ext>
            </a:extLst>
          </p:cNvPr>
          <p:cNvSpPr/>
          <p:nvPr/>
        </p:nvSpPr>
        <p:spPr>
          <a:xfrm>
            <a:off x="0" y="6753974"/>
            <a:ext cx="12192000" cy="114300"/>
          </a:xfrm>
          <a:prstGeom prst="rect">
            <a:avLst/>
          </a:prstGeom>
          <a:solidFill>
            <a:srgbClr val="31C6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15E6974-76B2-DE0E-C368-EFD352E34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431" y="3431274"/>
            <a:ext cx="628185" cy="31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4E7BB91-084A-08BD-C6D3-D9B4F3FDB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65" y="3419551"/>
            <a:ext cx="585933" cy="42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maliland - Wikipedia">
            <a:extLst>
              <a:ext uri="{FF2B5EF4-FFF2-40B4-BE49-F238E27FC236}">
                <a16:creationId xmlns:a16="http://schemas.microsoft.com/office/drawing/2014/main" id="{DFBC4FA7-8E26-D25C-BC57-B7C7DC532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921" y="5341092"/>
            <a:ext cx="628185" cy="31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5A0B430-3E43-C108-77E4-FF4F9F37D987}"/>
              </a:ext>
            </a:extLst>
          </p:cNvPr>
          <p:cNvSpPr txBox="1"/>
          <p:nvPr/>
        </p:nvSpPr>
        <p:spPr>
          <a:xfrm>
            <a:off x="5001036" y="5859704"/>
            <a:ext cx="212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D86ECC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Membre de l’ONU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3F5A92D-2602-98D0-F6D4-61572147D7D8}"/>
              </a:ext>
            </a:extLst>
          </p:cNvPr>
          <p:cNvSpPr txBox="1"/>
          <p:nvPr/>
        </p:nvSpPr>
        <p:spPr>
          <a:xfrm>
            <a:off x="7867324" y="5828332"/>
            <a:ext cx="2467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31C684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Reconnu par d’autres</a:t>
            </a:r>
          </a:p>
          <a:p>
            <a:pPr algn="ctr"/>
            <a:r>
              <a:rPr lang="fr-FR" b="1" dirty="0">
                <a:solidFill>
                  <a:srgbClr val="31C684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membres de l’ONU</a:t>
            </a:r>
          </a:p>
        </p:txBody>
      </p:sp>
      <p:pic>
        <p:nvPicPr>
          <p:cNvPr id="2050" name="Picture 2" descr="Drapeau et armoiries de la Suisse — Wikipédia">
            <a:extLst>
              <a:ext uri="{FF2B5EF4-FFF2-40B4-BE49-F238E27FC236}">
                <a16:creationId xmlns:a16="http://schemas.microsoft.com/office/drawing/2014/main" id="{231E83C3-7B75-AE4E-D3EA-6021AEBC8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175" y="3414968"/>
            <a:ext cx="430716" cy="43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B31BFC1-7137-9F01-0DA7-687540595EF6}"/>
              </a:ext>
            </a:extLst>
          </p:cNvPr>
          <p:cNvSpPr txBox="1"/>
          <p:nvPr/>
        </p:nvSpPr>
        <p:spPr>
          <a:xfrm>
            <a:off x="323761" y="1758124"/>
            <a:ext cx="334499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CH" dirty="0">
                <a:solidFill>
                  <a:srgbClr val="1F011C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P</a:t>
            </a:r>
            <a:r>
              <a:rPr lang="fr-CH" b="0" i="0" dirty="0">
                <a:solidFill>
                  <a:srgbClr val="1F011C"/>
                </a:solidFill>
                <a:effectLst/>
                <a:latin typeface="CircularXX TT" panose="02010504010101010104" pitchFamily="2" charset="77"/>
                <a:cs typeface="CircularXX TT" panose="02010504010101010104" pitchFamily="2" charset="77"/>
              </a:rPr>
              <a:t>our qu’un État puisse exercer sa souveraineté pleine et entière sur la scène internationale, il doit être </a:t>
            </a:r>
            <a:r>
              <a:rPr lang="fr-CH" b="1" i="0" dirty="0">
                <a:solidFill>
                  <a:srgbClr val="1F011C"/>
                </a:solidFill>
                <a:effectLst/>
                <a:latin typeface="CircularXX TT" panose="02010504010101010104" pitchFamily="2" charset="77"/>
                <a:cs typeface="CircularXX TT" panose="02010504010101010104" pitchFamily="2" charset="77"/>
              </a:rPr>
              <a:t>reconnu diplomatiquement</a:t>
            </a:r>
            <a:r>
              <a:rPr lang="fr-CH" b="0" i="0" dirty="0">
                <a:solidFill>
                  <a:srgbClr val="1F011C"/>
                </a:solidFill>
                <a:effectLst/>
                <a:latin typeface="CircularXX TT" panose="02010504010101010104" pitchFamily="2" charset="77"/>
                <a:cs typeface="CircularXX TT" panose="02010504010101010104" pitchFamily="2" charset="77"/>
              </a:rPr>
              <a:t> par les autres États. Aujourd’hui, l’ONU (Organisation des Nations Unies) reconnait l’existence de 193 États. </a:t>
            </a:r>
          </a:p>
        </p:txBody>
      </p:sp>
    </p:spTree>
    <p:extLst>
      <p:ext uri="{BB962C8B-B14F-4D97-AF65-F5344CB8AC3E}">
        <p14:creationId xmlns:p14="http://schemas.microsoft.com/office/powerpoint/2010/main" val="281542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</TotalTime>
  <Words>183</Words>
  <Application>Microsoft Macintosh PowerPoint</Application>
  <PresentationFormat>Grand écran</PresentationFormat>
  <Paragraphs>20</Paragraphs>
  <Slides>4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9" baseType="lpstr">
      <vt:lpstr>Aptos</vt:lpstr>
      <vt:lpstr>Aptos Display</vt:lpstr>
      <vt:lpstr>Arial</vt:lpstr>
      <vt:lpstr>CircularXX TT</vt:lpstr>
      <vt:lpstr>Thème Office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Nicolas Monachon</dc:creator>
  <cp:lastModifiedBy>Nicolas Monachon</cp:lastModifiedBy>
  <cp:revision>5</cp:revision>
  <dcterms:created xsi:type="dcterms:W3CDTF">2024-08-25T15:04:44Z</dcterms:created>
  <dcterms:modified xsi:type="dcterms:W3CDTF">2024-09-04T06:52:19Z</dcterms:modified>
</cp:coreProperties>
</file>